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92" r:id="rId5"/>
    <p:sldId id="299" r:id="rId6"/>
    <p:sldId id="297" r:id="rId7"/>
    <p:sldId id="261" r:id="rId8"/>
    <p:sldId id="298" r:id="rId9"/>
    <p:sldId id="279" r:id="rId10"/>
    <p:sldId id="293" r:id="rId11"/>
    <p:sldId id="276" r:id="rId12"/>
    <p:sldId id="268" r:id="rId13"/>
    <p:sldId id="269" r:id="rId14"/>
    <p:sldId id="300" r:id="rId15"/>
    <p:sldId id="295" r:id="rId16"/>
    <p:sldId id="301" r:id="rId17"/>
    <p:sldId id="302" r:id="rId18"/>
    <p:sldId id="303" r:id="rId19"/>
    <p:sldId id="304" r:id="rId20"/>
    <p:sldId id="289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4400"/>
    <a:srgbClr val="446992"/>
    <a:srgbClr val="AEC2D8"/>
    <a:srgbClr val="98432A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839" autoAdjust="0"/>
  </p:normalViewPr>
  <p:slideViewPr>
    <p:cSldViewPr snapToGrid="0" showGuides="1">
      <p:cViewPr varScale="1">
        <p:scale>
          <a:sx n="112" d="100"/>
          <a:sy n="112" d="100"/>
        </p:scale>
        <p:origin x="552" y="102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7/9/2025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0D2594CA-29C5-062F-2EA7-C593B096C6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E04BB896-BA64-B358-A066-15B96D23BC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EFA2818-7747-F326-294F-EEAC9BEF6E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E0F0-B7F9-756A-3EA4-2114B75370E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CF20C-6BCC-41A4-8C16-5A346425718D}" type="datetimeFigureOut">
              <a:rPr lang="en-US" smtClean="0"/>
              <a:t>7/9/2025</a:t>
            </a:fld>
            <a:endParaRPr lang="en-US" dirty="0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161C21F-108C-0F07-CDDD-AFB8DDBF69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07CBA7-2A1E-725E-35DA-D1CFF08EC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0679C-80C7-4E7D-9614-ABA41C5B28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8159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80906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7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093800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8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377460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12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24331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17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181820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97686" y="106446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2" name="Shape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84315" y="398445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292" y="731520"/>
            <a:ext cx="5029200" cy="32918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168533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60894" y="4172084"/>
            <a:ext cx="4912598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text styles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31520"/>
            <a:ext cx="7671816" cy="2103120"/>
          </a:xfrm>
        </p:spPr>
        <p:txBody>
          <a:bodyPr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9296AFE-5FB8-52A4-3111-3B53DBE4DB3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14400" y="3200400"/>
            <a:ext cx="10149840" cy="28346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Freeform: Shape 12">
            <a:extLst>
              <a:ext uri="{FF2B5EF4-FFF2-40B4-BE49-F238E27FC236}">
                <a16:creationId xmlns:a16="http://schemas.microsoft.com/office/drawing/2014/main" id="{809C5320-0161-C582-141C-55F06D4F3BAE}"/>
              </a:ext>
            </a:extLst>
          </p:cNvPr>
          <p:cNvSpPr/>
          <p:nvPr userDrawn="1"/>
        </p:nvSpPr>
        <p:spPr>
          <a:xfrm>
            <a:off x="8893126" y="351937"/>
            <a:ext cx="1331054" cy="150249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9C982F3-4477-76AC-0429-350585A39FFA}"/>
              </a:ext>
            </a:extLst>
          </p:cNvPr>
          <p:cNvSpPr/>
          <p:nvPr userDrawn="1"/>
        </p:nvSpPr>
        <p:spPr>
          <a:xfrm>
            <a:off x="5255120" y="0"/>
            <a:ext cx="1330247" cy="603188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87A8F7B2-0552-AAD4-9DE2-845DE10CA10A}"/>
              </a:ext>
            </a:extLst>
          </p:cNvPr>
          <p:cNvSpPr/>
          <p:nvPr userDrawn="1"/>
        </p:nvSpPr>
        <p:spPr>
          <a:xfrm>
            <a:off x="6710252" y="0"/>
            <a:ext cx="1330247" cy="603188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95DA7FF-BAA0-F04C-CA6C-16E9C2D55593}"/>
              </a:ext>
            </a:extLst>
          </p:cNvPr>
          <p:cNvSpPr/>
          <p:nvPr userDrawn="1"/>
        </p:nvSpPr>
        <p:spPr>
          <a:xfrm>
            <a:off x="879765" y="0"/>
            <a:ext cx="1330247" cy="603188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468D9CEC-53B7-B8DC-B77E-E3F86681879C}"/>
              </a:ext>
            </a:extLst>
          </p:cNvPr>
          <p:cNvSpPr/>
          <p:nvPr userDrawn="1"/>
        </p:nvSpPr>
        <p:spPr>
          <a:xfrm>
            <a:off x="2336512" y="-9525"/>
            <a:ext cx="1330247" cy="603188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222D4D6-56B1-C4C3-0E51-FB22F0CD902B}"/>
              </a:ext>
            </a:extLst>
          </p:cNvPr>
          <p:cNvSpPr/>
          <p:nvPr userDrawn="1"/>
        </p:nvSpPr>
        <p:spPr>
          <a:xfrm>
            <a:off x="8160084" y="-10376"/>
            <a:ext cx="1330247" cy="603188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E6292F0-9E78-C98C-097B-30DEBBC1B179}"/>
              </a:ext>
            </a:extLst>
          </p:cNvPr>
          <p:cNvSpPr/>
          <p:nvPr userDrawn="1"/>
        </p:nvSpPr>
        <p:spPr>
          <a:xfrm>
            <a:off x="9615216" y="0"/>
            <a:ext cx="1330247" cy="603188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2">
            <a:extLst>
              <a:ext uri="{FF2B5EF4-FFF2-40B4-BE49-F238E27FC236}">
                <a16:creationId xmlns:a16="http://schemas.microsoft.com/office/drawing/2014/main" id="{315817B3-76DB-FDD0-60F7-E385C0E84F58}"/>
              </a:ext>
            </a:extLst>
          </p:cNvPr>
          <p:cNvSpPr/>
          <p:nvPr userDrawn="1"/>
        </p:nvSpPr>
        <p:spPr>
          <a:xfrm>
            <a:off x="10342958" y="320527"/>
            <a:ext cx="1331054" cy="150249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</p:spTree>
    <p:extLst>
      <p:ext uri="{BB962C8B-B14F-4D97-AF65-F5344CB8AC3E}">
        <p14:creationId xmlns:p14="http://schemas.microsoft.com/office/powerpoint/2010/main" val="389171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47">
            <a:extLst>
              <a:ext uri="{FF2B5EF4-FFF2-40B4-BE49-F238E27FC236}">
                <a16:creationId xmlns:a16="http://schemas.microsoft.com/office/drawing/2014/main" id="{117BCD91-6BBA-AACD-3424-C3A4E5C1AB1D}"/>
              </a:ext>
            </a:extLst>
          </p:cNvPr>
          <p:cNvSpPr>
            <a:spLocks noGrp="1" noChangeAspect="1"/>
          </p:cNvSpPr>
          <p:nvPr>
            <p:ph type="pic" sz="quarter" idx="48"/>
          </p:nvPr>
        </p:nvSpPr>
        <p:spPr>
          <a:xfrm>
            <a:off x="914400" y="539496"/>
            <a:ext cx="5025207" cy="577900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/>
              <a:t>Click icon to add picture</a:t>
            </a:r>
            <a:endParaRPr lang="en-US" altLang="zh-CN" noProof="0" dirty="0"/>
          </a:p>
        </p:txBody>
      </p:sp>
      <p:pic>
        <p:nvPicPr>
          <p:cNvPr id="7" name="Shape 33">
            <a:extLst>
              <a:ext uri="{FF2B5EF4-FFF2-40B4-BE49-F238E27FC236}">
                <a16:creationId xmlns:a16="http://schemas.microsoft.com/office/drawing/2014/main" id="{78B6A20E-2402-E586-7E92-A2C0D0B85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2010" y="4038403"/>
            <a:ext cx="1438713" cy="1645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3" name="Freeform: Shape 11">
            <a:extLst>
              <a:ext uri="{FF2B5EF4-FFF2-40B4-BE49-F238E27FC236}">
                <a16:creationId xmlns:a16="http://schemas.microsoft.com/office/drawing/2014/main" id="{20E24AA2-A4D8-FFB3-C801-0E57990B8CB6}"/>
              </a:ext>
            </a:extLst>
          </p:cNvPr>
          <p:cNvSpPr/>
          <p:nvPr userDrawn="1"/>
        </p:nvSpPr>
        <p:spPr>
          <a:xfrm>
            <a:off x="1360235" y="5541405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1FEC53F3-5030-5BCF-54CA-ABB14457C073}"/>
              </a:ext>
            </a:extLst>
          </p:cNvPr>
          <p:cNvSpPr/>
          <p:nvPr userDrawn="1"/>
        </p:nvSpPr>
        <p:spPr>
          <a:xfrm>
            <a:off x="5429027" y="393334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86721E85-C7DE-A05F-D33D-97CAF161E33A}"/>
              </a:ext>
            </a:extLst>
          </p:cNvPr>
          <p:cNvSpPr/>
          <p:nvPr userDrawn="1"/>
        </p:nvSpPr>
        <p:spPr>
          <a:xfrm>
            <a:off x="0" y="2860787"/>
            <a:ext cx="2004570" cy="3676532"/>
          </a:xfrm>
          <a:custGeom>
            <a:avLst/>
            <a:gdLst>
              <a:gd name="connsiteX0" fmla="*/ 417538 w 2004570"/>
              <a:gd name="connsiteY0" fmla="*/ 0 h 3676532"/>
              <a:gd name="connsiteX1" fmla="*/ 2004570 w 2004570"/>
              <a:gd name="connsiteY1" fmla="*/ 925683 h 3676532"/>
              <a:gd name="connsiteX2" fmla="*/ 2004570 w 2004570"/>
              <a:gd name="connsiteY2" fmla="*/ 2763949 h 3676532"/>
              <a:gd name="connsiteX3" fmla="*/ 413202 w 2004570"/>
              <a:gd name="connsiteY3" fmla="*/ 3676532 h 3676532"/>
              <a:gd name="connsiteX4" fmla="*/ 0 w 2004570"/>
              <a:gd name="connsiteY4" fmla="*/ 3439338 h 3676532"/>
              <a:gd name="connsiteX5" fmla="*/ 0 w 2004570"/>
              <a:gd name="connsiteY5" fmla="*/ 24107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4570" h="3676532">
                <a:moveTo>
                  <a:pt x="417538" y="0"/>
                </a:moveTo>
                <a:lnTo>
                  <a:pt x="2004570" y="925683"/>
                </a:lnTo>
                <a:lnTo>
                  <a:pt x="2004570" y="2763949"/>
                </a:lnTo>
                <a:lnTo>
                  <a:pt x="413202" y="3676532"/>
                </a:lnTo>
                <a:lnTo>
                  <a:pt x="0" y="3439338"/>
                </a:lnTo>
                <a:lnTo>
                  <a:pt x="0" y="2410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657773" y="5253270"/>
            <a:ext cx="1710765" cy="1621875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275432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576" y="1499616"/>
            <a:ext cx="7955280" cy="1335024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FF81D2-C0B4-3B82-8DF6-D10CC07C441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465576" y="3108960"/>
            <a:ext cx="4572000" cy="3108960"/>
          </a:xfrm>
        </p:spPr>
        <p:txBody>
          <a:bodyPr/>
          <a:lstStyle>
            <a:lvl1pPr marL="512064" indent="-512064">
              <a:buFont typeface="+mj-lt"/>
              <a:buAutoNum type="arabicPeriod"/>
              <a:defRPr sz="1800"/>
            </a:lvl1pPr>
            <a:lvl2pPr marL="1097280" indent="-512064">
              <a:buFont typeface="+mj-lt"/>
              <a:buAutoNum type="alphaLcPeriod"/>
              <a:defRPr sz="1800"/>
            </a:lvl2pPr>
            <a:lvl3pPr marL="1645920" indent="-512064">
              <a:buFont typeface="+mj-lt"/>
              <a:buAutoNum type="romanLcPeriod"/>
              <a:defRPr sz="1800"/>
            </a:lvl3pPr>
            <a:lvl4pPr marL="2194560" indent="-512064">
              <a:buFont typeface="+mj-lt"/>
              <a:buAutoNum type="arabicParenR"/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90F721-56C7-251D-948D-117696095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0" y="3108960"/>
            <a:ext cx="3017520" cy="310896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94E8A0-C02C-2322-50C1-50080A793F84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>
          <a:xfrm>
            <a:off x="3465576" y="6217920"/>
            <a:ext cx="41148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2" name="Freeform: Shape 12">
            <a:extLst>
              <a:ext uri="{FF2B5EF4-FFF2-40B4-BE49-F238E27FC236}">
                <a16:creationId xmlns:a16="http://schemas.microsoft.com/office/drawing/2014/main" id="{0750FD92-E143-4402-D455-30DC417CBDBE}"/>
              </a:ext>
            </a:extLst>
          </p:cNvPr>
          <p:cNvSpPr/>
          <p:nvPr userDrawn="1"/>
        </p:nvSpPr>
        <p:spPr>
          <a:xfrm>
            <a:off x="1198465" y="958947"/>
            <a:ext cx="1544735" cy="174369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B13E9E2-D67B-E75B-D60D-CE3782A4FC67}"/>
              </a:ext>
            </a:extLst>
          </p:cNvPr>
          <p:cNvSpPr/>
          <p:nvPr userDrawn="1"/>
        </p:nvSpPr>
        <p:spPr>
          <a:xfrm>
            <a:off x="326738" y="0"/>
            <a:ext cx="1544359" cy="1254845"/>
          </a:xfrm>
          <a:custGeom>
            <a:avLst/>
            <a:gdLst>
              <a:gd name="connsiteX0" fmla="*/ 0 w 1544359"/>
              <a:gd name="connsiteY0" fmla="*/ 0 h 1254845"/>
              <a:gd name="connsiteX1" fmla="*/ 1544359 w 1544359"/>
              <a:gd name="connsiteY1" fmla="*/ 0 h 1254845"/>
              <a:gd name="connsiteX2" fmla="*/ 1543519 w 1544359"/>
              <a:gd name="connsiteY2" fmla="*/ 822090 h 1254845"/>
              <a:gd name="connsiteX3" fmla="*/ 772206 w 1544359"/>
              <a:gd name="connsiteY3" fmla="*/ 1254845 h 1254845"/>
              <a:gd name="connsiteX4" fmla="*/ 0 w 1544359"/>
              <a:gd name="connsiteY4" fmla="*/ 822027 h 1254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59" h="1254845">
                <a:moveTo>
                  <a:pt x="0" y="0"/>
                </a:moveTo>
                <a:lnTo>
                  <a:pt x="1544359" y="0"/>
                </a:lnTo>
                <a:lnTo>
                  <a:pt x="1543519" y="822090"/>
                </a:lnTo>
                <a:lnTo>
                  <a:pt x="772206" y="1254845"/>
                </a:lnTo>
                <a:lnTo>
                  <a:pt x="0" y="82202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Hexagon 21">
            <a:extLst>
              <a:ext uri="{FF2B5EF4-FFF2-40B4-BE49-F238E27FC236}">
                <a16:creationId xmlns:a16="http://schemas.microsoft.com/office/drawing/2014/main" id="{AA088CB3-68C2-8BF7-640B-511D7AD708D4}"/>
              </a:ext>
            </a:extLst>
          </p:cNvPr>
          <p:cNvSpPr/>
          <p:nvPr userDrawn="1"/>
        </p:nvSpPr>
        <p:spPr>
          <a:xfrm>
            <a:off x="2757266" y="2493385"/>
            <a:ext cx="1467568" cy="1305975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rgbClr val="D84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Hexagon 28">
            <a:extLst>
              <a:ext uri="{FF2B5EF4-FFF2-40B4-BE49-F238E27FC236}">
                <a16:creationId xmlns:a16="http://schemas.microsoft.com/office/drawing/2014/main" id="{E4EF439B-1CC3-CA39-B62A-E54F83ED70D2}"/>
              </a:ext>
            </a:extLst>
          </p:cNvPr>
          <p:cNvSpPr/>
          <p:nvPr userDrawn="1"/>
        </p:nvSpPr>
        <p:spPr>
          <a:xfrm>
            <a:off x="396269" y="251164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984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Hexagon 21">
            <a:extLst>
              <a:ext uri="{FF2B5EF4-FFF2-40B4-BE49-F238E27FC236}">
                <a16:creationId xmlns:a16="http://schemas.microsoft.com/office/drawing/2014/main" id="{A38FF139-88E9-67A9-6010-4EDFB851076B}"/>
              </a:ext>
            </a:extLst>
          </p:cNvPr>
          <p:cNvSpPr/>
          <p:nvPr userDrawn="1"/>
        </p:nvSpPr>
        <p:spPr>
          <a:xfrm>
            <a:off x="5150156" y="5261378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Hexagon 21">
            <a:extLst>
              <a:ext uri="{FF2B5EF4-FFF2-40B4-BE49-F238E27FC236}">
                <a16:creationId xmlns:a16="http://schemas.microsoft.com/office/drawing/2014/main" id="{99956147-4454-5EA6-FC9C-94C08EE35F28}"/>
              </a:ext>
            </a:extLst>
          </p:cNvPr>
          <p:cNvSpPr/>
          <p:nvPr userDrawn="1"/>
        </p:nvSpPr>
        <p:spPr>
          <a:xfrm>
            <a:off x="3948599" y="3206642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0" y="731520"/>
            <a:ext cx="5394960" cy="2103120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35040" y="3108960"/>
            <a:ext cx="5394960" cy="187979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429000"/>
            <a:ext cx="4206240" cy="2377440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73CCCCFD-E0FE-BDB7-CF9D-FCA345E6BA55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5394325" y="3429000"/>
            <a:ext cx="3475038" cy="2378075"/>
          </a:xfrm>
        </p:spPr>
        <p:txBody>
          <a:bodyPr anchor="ctr"/>
          <a:lstStyle>
            <a:lvl1pPr marL="347472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4C8F37E-3F74-F3FA-C9D8-7083DF2BBECC}"/>
              </a:ext>
            </a:extLst>
          </p:cNvPr>
          <p:cNvSpPr/>
          <p:nvPr userDrawn="1"/>
        </p:nvSpPr>
        <p:spPr>
          <a:xfrm>
            <a:off x="7325349" y="0"/>
            <a:ext cx="1911968" cy="866964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B905CE6-1C2F-E053-4D14-6B86F4EFDC10}"/>
              </a:ext>
            </a:extLst>
          </p:cNvPr>
          <p:cNvSpPr/>
          <p:nvPr userDrawn="1"/>
        </p:nvSpPr>
        <p:spPr>
          <a:xfrm>
            <a:off x="9416816" y="0"/>
            <a:ext cx="1911968" cy="866964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: Shape 12">
            <a:extLst>
              <a:ext uri="{FF2B5EF4-FFF2-40B4-BE49-F238E27FC236}">
                <a16:creationId xmlns:a16="http://schemas.microsoft.com/office/drawing/2014/main" id="{0B2D3BF4-495E-23C2-9911-15BC9E0D8EA7}"/>
              </a:ext>
            </a:extLst>
          </p:cNvPr>
          <p:cNvSpPr/>
          <p:nvPr userDrawn="1"/>
        </p:nvSpPr>
        <p:spPr>
          <a:xfrm>
            <a:off x="1571157" y="505838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2629C19-89EB-BC19-9230-7F7675E16EFF}"/>
              </a:ext>
            </a:extLst>
          </p:cNvPr>
          <p:cNvSpPr/>
          <p:nvPr userDrawn="1"/>
        </p:nvSpPr>
        <p:spPr>
          <a:xfrm>
            <a:off x="521034" y="0"/>
            <a:ext cx="1911968" cy="866964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48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8464" y="731520"/>
            <a:ext cx="5029200" cy="3291840"/>
          </a:xfrm>
        </p:spPr>
        <p:txBody>
          <a:bodyPr anchor="b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17336" y="4172084"/>
            <a:ext cx="4910328" cy="10058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text styles</a:t>
            </a:r>
          </a:p>
        </p:txBody>
      </p:sp>
      <p:sp>
        <p:nvSpPr>
          <p:cNvPr id="2" name="Freeform: Shape 5">
            <a:extLst>
              <a:ext uri="{FF2B5EF4-FFF2-40B4-BE49-F238E27FC236}">
                <a16:creationId xmlns:a16="http://schemas.microsoft.com/office/drawing/2014/main" id="{B17C1EC9-3787-8D41-B5F1-BF16FD5C7ACB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" name="Freeform: Shape 6">
            <a:extLst>
              <a:ext uri="{FF2B5EF4-FFF2-40B4-BE49-F238E27FC236}">
                <a16:creationId xmlns:a16="http://schemas.microsoft.com/office/drawing/2014/main" id="{E945D8B2-8BED-B43F-8D56-AB19D0D29970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noProof="0" dirty="0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3853EA5E-735A-20F3-684A-C0AD030EC2D4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6" name="Freeform: Shape 11">
            <a:extLst>
              <a:ext uri="{FF2B5EF4-FFF2-40B4-BE49-F238E27FC236}">
                <a16:creationId xmlns:a16="http://schemas.microsoft.com/office/drawing/2014/main" id="{75DB4848-0824-8316-ED27-44DF37AD6F3D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7" name="Straight Connector 2">
            <a:extLst>
              <a:ext uri="{FF2B5EF4-FFF2-40B4-BE49-F238E27FC236}">
                <a16:creationId xmlns:a16="http://schemas.microsoft.com/office/drawing/2014/main" id="{8784B377-2FE4-4091-C29F-46938ECFA73E}"/>
              </a:ext>
            </a:extLst>
          </p:cNvPr>
          <p:cNvCxnSpPr/>
          <p:nvPr userDrawn="1"/>
        </p:nvCxnSpPr>
        <p:spPr>
          <a:xfrm>
            <a:off x="5998709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612047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820F9CA-E84D-E159-524A-398712EC6AFE}"/>
              </a:ext>
            </a:extLst>
          </p:cNvPr>
          <p:cNvGrpSpPr/>
          <p:nvPr userDrawn="1"/>
        </p:nvGrpSpPr>
        <p:grpSpPr>
          <a:xfrm>
            <a:off x="879765" y="-10376"/>
            <a:ext cx="10794247" cy="1864808"/>
            <a:chOff x="879765" y="-10376"/>
            <a:chExt cx="10794247" cy="1864808"/>
          </a:xfrm>
        </p:grpSpPr>
        <p:sp>
          <p:nvSpPr>
            <p:cNvPr id="12" name="Freeform: Shape 12">
              <a:extLst>
                <a:ext uri="{FF2B5EF4-FFF2-40B4-BE49-F238E27FC236}">
                  <a16:creationId xmlns:a16="http://schemas.microsoft.com/office/drawing/2014/main" id="{7674207A-3643-0D40-E3B5-F11FCACBAA74}"/>
                </a:ext>
              </a:extLst>
            </p:cNvPr>
            <p:cNvSpPr/>
            <p:nvPr/>
          </p:nvSpPr>
          <p:spPr>
            <a:xfrm>
              <a:off x="8893126" y="351937"/>
              <a:ext cx="1331054" cy="1502495"/>
            </a:xfrm>
            <a:custGeom>
              <a:avLst/>
              <a:gdLst>
                <a:gd name="connsiteX0" fmla="*/ 2187388 w 4398682"/>
                <a:gd name="connsiteY0" fmla="*/ 0 h 5032188"/>
                <a:gd name="connsiteX1" fmla="*/ 4386729 w 4398682"/>
                <a:gd name="connsiteY1" fmla="*/ 1261035 h 5032188"/>
                <a:gd name="connsiteX2" fmla="*/ 4398682 w 4398682"/>
                <a:gd name="connsiteY2" fmla="*/ 3789083 h 5032188"/>
                <a:gd name="connsiteX3" fmla="*/ 2193365 w 4398682"/>
                <a:gd name="connsiteY3" fmla="*/ 5032188 h 5032188"/>
                <a:gd name="connsiteX4" fmla="*/ 0 w 4398682"/>
                <a:gd name="connsiteY4" fmla="*/ 3783106 h 5032188"/>
                <a:gd name="connsiteX5" fmla="*/ 0 w 4398682"/>
                <a:gd name="connsiteY5" fmla="*/ 1267012 h 5032188"/>
                <a:gd name="connsiteX6" fmla="*/ 2187388 w 4398682"/>
                <a:gd name="connsiteY6" fmla="*/ 0 h 5032188"/>
                <a:gd name="connsiteX0" fmla="*/ 2187388 w 4387647"/>
                <a:gd name="connsiteY0" fmla="*/ 0 h 5032188"/>
                <a:gd name="connsiteX1" fmla="*/ 4386729 w 4387647"/>
                <a:gd name="connsiteY1" fmla="*/ 1261035 h 5032188"/>
                <a:gd name="connsiteX2" fmla="*/ 4384192 w 4387647"/>
                <a:gd name="connsiteY2" fmla="*/ 3783287 h 5032188"/>
                <a:gd name="connsiteX3" fmla="*/ 2193365 w 4387647"/>
                <a:gd name="connsiteY3" fmla="*/ 5032188 h 5032188"/>
                <a:gd name="connsiteX4" fmla="*/ 0 w 4387647"/>
                <a:gd name="connsiteY4" fmla="*/ 3783106 h 5032188"/>
                <a:gd name="connsiteX5" fmla="*/ 0 w 4387647"/>
                <a:gd name="connsiteY5" fmla="*/ 1267012 h 5032188"/>
                <a:gd name="connsiteX6" fmla="*/ 2187388 w 4387647"/>
                <a:gd name="connsiteY6" fmla="*/ 0 h 503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7647" h="5032188">
                  <a:moveTo>
                    <a:pt x="2187388" y="0"/>
                  </a:moveTo>
                  <a:lnTo>
                    <a:pt x="4386729" y="1261035"/>
                  </a:lnTo>
                  <a:cubicBezTo>
                    <a:pt x="4390713" y="2103718"/>
                    <a:pt x="4380208" y="2940604"/>
                    <a:pt x="4384192" y="3783287"/>
                  </a:cubicBezTo>
                  <a:lnTo>
                    <a:pt x="2193365" y="5032188"/>
                  </a:lnTo>
                  <a:lnTo>
                    <a:pt x="0" y="3783106"/>
                  </a:lnTo>
                  <a:lnTo>
                    <a:pt x="0" y="1267012"/>
                  </a:lnTo>
                  <a:lnTo>
                    <a:pt x="2187388" y="0"/>
                  </a:lnTo>
                  <a:close/>
                </a:path>
              </a:pathLst>
            </a:cu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 noProof="0" dirty="0"/>
            </a:p>
          </p:txBody>
        </p:sp>
        <p:sp>
          <p:nvSpPr>
            <p:cNvPr id="7" name="Freeform: Shape 12">
              <a:extLst>
                <a:ext uri="{FF2B5EF4-FFF2-40B4-BE49-F238E27FC236}">
                  <a16:creationId xmlns:a16="http://schemas.microsoft.com/office/drawing/2014/main" id="{9619B847-88FE-63C2-96AC-161C08F5934F}"/>
                </a:ext>
              </a:extLst>
            </p:cNvPr>
            <p:cNvSpPr/>
            <p:nvPr/>
          </p:nvSpPr>
          <p:spPr>
            <a:xfrm>
              <a:off x="5985740" y="345168"/>
              <a:ext cx="1331054" cy="1502495"/>
            </a:xfrm>
            <a:custGeom>
              <a:avLst/>
              <a:gdLst>
                <a:gd name="connsiteX0" fmla="*/ 2187388 w 4398682"/>
                <a:gd name="connsiteY0" fmla="*/ 0 h 5032188"/>
                <a:gd name="connsiteX1" fmla="*/ 4386729 w 4398682"/>
                <a:gd name="connsiteY1" fmla="*/ 1261035 h 5032188"/>
                <a:gd name="connsiteX2" fmla="*/ 4398682 w 4398682"/>
                <a:gd name="connsiteY2" fmla="*/ 3789083 h 5032188"/>
                <a:gd name="connsiteX3" fmla="*/ 2193365 w 4398682"/>
                <a:gd name="connsiteY3" fmla="*/ 5032188 h 5032188"/>
                <a:gd name="connsiteX4" fmla="*/ 0 w 4398682"/>
                <a:gd name="connsiteY4" fmla="*/ 3783106 h 5032188"/>
                <a:gd name="connsiteX5" fmla="*/ 0 w 4398682"/>
                <a:gd name="connsiteY5" fmla="*/ 1267012 h 5032188"/>
                <a:gd name="connsiteX6" fmla="*/ 2187388 w 4398682"/>
                <a:gd name="connsiteY6" fmla="*/ 0 h 5032188"/>
                <a:gd name="connsiteX0" fmla="*/ 2187388 w 4387647"/>
                <a:gd name="connsiteY0" fmla="*/ 0 h 5032188"/>
                <a:gd name="connsiteX1" fmla="*/ 4386729 w 4387647"/>
                <a:gd name="connsiteY1" fmla="*/ 1261035 h 5032188"/>
                <a:gd name="connsiteX2" fmla="*/ 4384192 w 4387647"/>
                <a:gd name="connsiteY2" fmla="*/ 3783287 h 5032188"/>
                <a:gd name="connsiteX3" fmla="*/ 2193365 w 4387647"/>
                <a:gd name="connsiteY3" fmla="*/ 5032188 h 5032188"/>
                <a:gd name="connsiteX4" fmla="*/ 0 w 4387647"/>
                <a:gd name="connsiteY4" fmla="*/ 3783106 h 5032188"/>
                <a:gd name="connsiteX5" fmla="*/ 0 w 4387647"/>
                <a:gd name="connsiteY5" fmla="*/ 1267012 h 5032188"/>
                <a:gd name="connsiteX6" fmla="*/ 2187388 w 4387647"/>
                <a:gd name="connsiteY6" fmla="*/ 0 h 503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7647" h="5032188">
                  <a:moveTo>
                    <a:pt x="2187388" y="0"/>
                  </a:moveTo>
                  <a:lnTo>
                    <a:pt x="4386729" y="1261035"/>
                  </a:lnTo>
                  <a:cubicBezTo>
                    <a:pt x="4390713" y="2103718"/>
                    <a:pt x="4380208" y="2940604"/>
                    <a:pt x="4384192" y="3783287"/>
                  </a:cubicBezTo>
                  <a:lnTo>
                    <a:pt x="2193365" y="5032188"/>
                  </a:lnTo>
                  <a:lnTo>
                    <a:pt x="0" y="3783106"/>
                  </a:lnTo>
                  <a:lnTo>
                    <a:pt x="0" y="1267012"/>
                  </a:lnTo>
                  <a:lnTo>
                    <a:pt x="2187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 noProof="0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28172F9-6711-D31B-2F7B-A4ECDEAB360C}"/>
                </a:ext>
              </a:extLst>
            </p:cNvPr>
            <p:cNvSpPr/>
            <p:nvPr/>
          </p:nvSpPr>
          <p:spPr>
            <a:xfrm>
              <a:off x="5255120" y="0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1732E38F-F657-48F0-5783-63C7EDB52F87}"/>
                </a:ext>
              </a:extLst>
            </p:cNvPr>
            <p:cNvSpPr/>
            <p:nvPr/>
          </p:nvSpPr>
          <p:spPr>
            <a:xfrm>
              <a:off x="6710252" y="0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601F8F38-CEFA-8374-19C9-69BA4F7D10DF}"/>
                </a:ext>
              </a:extLst>
            </p:cNvPr>
            <p:cNvSpPr/>
            <p:nvPr/>
          </p:nvSpPr>
          <p:spPr>
            <a:xfrm>
              <a:off x="1610385" y="351937"/>
              <a:ext cx="1331054" cy="1502495"/>
            </a:xfrm>
            <a:custGeom>
              <a:avLst/>
              <a:gdLst>
                <a:gd name="connsiteX0" fmla="*/ 2187388 w 4398682"/>
                <a:gd name="connsiteY0" fmla="*/ 0 h 5032188"/>
                <a:gd name="connsiteX1" fmla="*/ 4386729 w 4398682"/>
                <a:gd name="connsiteY1" fmla="*/ 1261035 h 5032188"/>
                <a:gd name="connsiteX2" fmla="*/ 4398682 w 4398682"/>
                <a:gd name="connsiteY2" fmla="*/ 3789083 h 5032188"/>
                <a:gd name="connsiteX3" fmla="*/ 2193365 w 4398682"/>
                <a:gd name="connsiteY3" fmla="*/ 5032188 h 5032188"/>
                <a:gd name="connsiteX4" fmla="*/ 0 w 4398682"/>
                <a:gd name="connsiteY4" fmla="*/ 3783106 h 5032188"/>
                <a:gd name="connsiteX5" fmla="*/ 0 w 4398682"/>
                <a:gd name="connsiteY5" fmla="*/ 1267012 h 5032188"/>
                <a:gd name="connsiteX6" fmla="*/ 2187388 w 4398682"/>
                <a:gd name="connsiteY6" fmla="*/ 0 h 5032188"/>
                <a:gd name="connsiteX0" fmla="*/ 2187388 w 4387647"/>
                <a:gd name="connsiteY0" fmla="*/ 0 h 5032188"/>
                <a:gd name="connsiteX1" fmla="*/ 4386729 w 4387647"/>
                <a:gd name="connsiteY1" fmla="*/ 1261035 h 5032188"/>
                <a:gd name="connsiteX2" fmla="*/ 4384192 w 4387647"/>
                <a:gd name="connsiteY2" fmla="*/ 3783287 h 5032188"/>
                <a:gd name="connsiteX3" fmla="*/ 2193365 w 4387647"/>
                <a:gd name="connsiteY3" fmla="*/ 5032188 h 5032188"/>
                <a:gd name="connsiteX4" fmla="*/ 0 w 4387647"/>
                <a:gd name="connsiteY4" fmla="*/ 3783106 h 5032188"/>
                <a:gd name="connsiteX5" fmla="*/ 0 w 4387647"/>
                <a:gd name="connsiteY5" fmla="*/ 1267012 h 5032188"/>
                <a:gd name="connsiteX6" fmla="*/ 2187388 w 4387647"/>
                <a:gd name="connsiteY6" fmla="*/ 0 h 503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7647" h="5032188">
                  <a:moveTo>
                    <a:pt x="2187388" y="0"/>
                  </a:moveTo>
                  <a:lnTo>
                    <a:pt x="4386729" y="1261035"/>
                  </a:lnTo>
                  <a:cubicBezTo>
                    <a:pt x="4390713" y="2103718"/>
                    <a:pt x="4380208" y="2940604"/>
                    <a:pt x="4384192" y="3783287"/>
                  </a:cubicBezTo>
                  <a:lnTo>
                    <a:pt x="2193365" y="5032188"/>
                  </a:lnTo>
                  <a:lnTo>
                    <a:pt x="0" y="3783106"/>
                  </a:lnTo>
                  <a:lnTo>
                    <a:pt x="0" y="1267012"/>
                  </a:lnTo>
                  <a:lnTo>
                    <a:pt x="2187388" y="0"/>
                  </a:lnTo>
                  <a:close/>
                </a:path>
              </a:pathLst>
            </a:cu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 noProof="0" dirty="0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0659428E-002A-3B5E-D9E8-A2B206826D40}"/>
                </a:ext>
              </a:extLst>
            </p:cNvPr>
            <p:cNvSpPr/>
            <p:nvPr/>
          </p:nvSpPr>
          <p:spPr>
            <a:xfrm>
              <a:off x="879765" y="0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F3F6BB30-EA63-53B6-1493-0B0220BC1FF8}"/>
                </a:ext>
              </a:extLst>
            </p:cNvPr>
            <p:cNvSpPr/>
            <p:nvPr/>
          </p:nvSpPr>
          <p:spPr>
            <a:xfrm>
              <a:off x="2336512" y="-10376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B6E5B6F-28D6-E7F3-B009-0B5623E38F22}"/>
                </a:ext>
              </a:extLst>
            </p:cNvPr>
            <p:cNvSpPr/>
            <p:nvPr/>
          </p:nvSpPr>
          <p:spPr>
            <a:xfrm>
              <a:off x="8160084" y="-10376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4817D92F-B8AA-2300-DC90-9AA1D5E54408}"/>
                </a:ext>
              </a:extLst>
            </p:cNvPr>
            <p:cNvSpPr/>
            <p:nvPr/>
          </p:nvSpPr>
          <p:spPr>
            <a:xfrm>
              <a:off x="9615216" y="0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2">
              <a:extLst>
                <a:ext uri="{FF2B5EF4-FFF2-40B4-BE49-F238E27FC236}">
                  <a16:creationId xmlns:a16="http://schemas.microsoft.com/office/drawing/2014/main" id="{F40AC1C2-6632-AEFE-E7DF-2E1BB06D857A}"/>
                </a:ext>
              </a:extLst>
            </p:cNvPr>
            <p:cNvSpPr/>
            <p:nvPr/>
          </p:nvSpPr>
          <p:spPr>
            <a:xfrm>
              <a:off x="10342958" y="320527"/>
              <a:ext cx="1331054" cy="1502495"/>
            </a:xfrm>
            <a:custGeom>
              <a:avLst/>
              <a:gdLst>
                <a:gd name="connsiteX0" fmla="*/ 2187388 w 4398682"/>
                <a:gd name="connsiteY0" fmla="*/ 0 h 5032188"/>
                <a:gd name="connsiteX1" fmla="*/ 4386729 w 4398682"/>
                <a:gd name="connsiteY1" fmla="*/ 1261035 h 5032188"/>
                <a:gd name="connsiteX2" fmla="*/ 4398682 w 4398682"/>
                <a:gd name="connsiteY2" fmla="*/ 3789083 h 5032188"/>
                <a:gd name="connsiteX3" fmla="*/ 2193365 w 4398682"/>
                <a:gd name="connsiteY3" fmla="*/ 5032188 h 5032188"/>
                <a:gd name="connsiteX4" fmla="*/ 0 w 4398682"/>
                <a:gd name="connsiteY4" fmla="*/ 3783106 h 5032188"/>
                <a:gd name="connsiteX5" fmla="*/ 0 w 4398682"/>
                <a:gd name="connsiteY5" fmla="*/ 1267012 h 5032188"/>
                <a:gd name="connsiteX6" fmla="*/ 2187388 w 4398682"/>
                <a:gd name="connsiteY6" fmla="*/ 0 h 5032188"/>
                <a:gd name="connsiteX0" fmla="*/ 2187388 w 4387647"/>
                <a:gd name="connsiteY0" fmla="*/ 0 h 5032188"/>
                <a:gd name="connsiteX1" fmla="*/ 4386729 w 4387647"/>
                <a:gd name="connsiteY1" fmla="*/ 1261035 h 5032188"/>
                <a:gd name="connsiteX2" fmla="*/ 4384192 w 4387647"/>
                <a:gd name="connsiteY2" fmla="*/ 3783287 h 5032188"/>
                <a:gd name="connsiteX3" fmla="*/ 2193365 w 4387647"/>
                <a:gd name="connsiteY3" fmla="*/ 5032188 h 5032188"/>
                <a:gd name="connsiteX4" fmla="*/ 0 w 4387647"/>
                <a:gd name="connsiteY4" fmla="*/ 3783106 h 5032188"/>
                <a:gd name="connsiteX5" fmla="*/ 0 w 4387647"/>
                <a:gd name="connsiteY5" fmla="*/ 1267012 h 5032188"/>
                <a:gd name="connsiteX6" fmla="*/ 2187388 w 4387647"/>
                <a:gd name="connsiteY6" fmla="*/ 0 h 503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7647" h="5032188">
                  <a:moveTo>
                    <a:pt x="2187388" y="0"/>
                  </a:moveTo>
                  <a:lnTo>
                    <a:pt x="4386729" y="1261035"/>
                  </a:lnTo>
                  <a:cubicBezTo>
                    <a:pt x="4390713" y="2103718"/>
                    <a:pt x="4380208" y="2940604"/>
                    <a:pt x="4384192" y="3783287"/>
                  </a:cubicBezTo>
                  <a:lnTo>
                    <a:pt x="2193365" y="5032188"/>
                  </a:lnTo>
                  <a:lnTo>
                    <a:pt x="0" y="3783106"/>
                  </a:lnTo>
                  <a:lnTo>
                    <a:pt x="0" y="1267012"/>
                  </a:lnTo>
                  <a:lnTo>
                    <a:pt x="218738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 noProof="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487168"/>
            <a:ext cx="4572000" cy="3383280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7920" y="2487168"/>
            <a:ext cx="5029200" cy="33832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787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ith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200400"/>
            <a:ext cx="5029200" cy="2743200"/>
          </a:xfrm>
        </p:spPr>
        <p:txBody>
          <a:bodyPr anchor="t">
            <a:norm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10" name="Picture Placeholder 31">
            <a:extLst>
              <a:ext uri="{FF2B5EF4-FFF2-40B4-BE49-F238E27FC236}">
                <a16:creationId xmlns:a16="http://schemas.microsoft.com/office/drawing/2014/main" id="{373D33A6-83B0-5538-2873-8856E4E6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accent5">
              <a:alpha val="30000"/>
            </a:schemeClr>
          </a:solidFill>
        </p:spPr>
      </p:pic>
      <p:sp>
        <p:nvSpPr>
          <p:cNvPr id="7" name="Content placeholder 47">
            <a:extLst>
              <a:ext uri="{FF2B5EF4-FFF2-40B4-BE49-F238E27FC236}">
                <a16:creationId xmlns:a16="http://schemas.microsoft.com/office/drawing/2014/main" id="{3944D979-8121-82AA-A130-38072F1EA83F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61872" y="2240280"/>
            <a:ext cx="5029200" cy="7602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text styles</a:t>
            </a:r>
          </a:p>
        </p:txBody>
      </p:sp>
      <p:sp>
        <p:nvSpPr>
          <p:cNvPr id="5" name="Freeform: Shape 25">
            <a:extLst>
              <a:ext uri="{FF2B5EF4-FFF2-40B4-BE49-F238E27FC236}">
                <a16:creationId xmlns:a16="http://schemas.microsoft.com/office/drawing/2014/main" id="{8A1DBD66-3066-DF70-EF94-95DF0D7A6503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11">
            <a:extLst>
              <a:ext uri="{FF2B5EF4-FFF2-40B4-BE49-F238E27FC236}">
                <a16:creationId xmlns:a16="http://schemas.microsoft.com/office/drawing/2014/main" id="{D2CC929C-40BF-4EF5-7910-7F657CAF8CA9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9" name="Straight Connector 2">
            <a:extLst>
              <a:ext uri="{FF2B5EF4-FFF2-40B4-BE49-F238E27FC236}">
                <a16:creationId xmlns:a16="http://schemas.microsoft.com/office/drawing/2014/main" id="{66E94398-47F0-267C-6791-5C30B1CEF496}"/>
              </a:ext>
            </a:extLst>
          </p:cNvPr>
          <p:cNvCxnSpPr/>
          <p:nvPr userDrawn="1"/>
        </p:nvCxnSpPr>
        <p:spPr>
          <a:xfrm>
            <a:off x="1142663" y="2282891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777926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31520"/>
            <a:ext cx="4663440" cy="17373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7A93C-2947-B6E4-C693-7C485DDC0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2160" y="731520"/>
            <a:ext cx="5486400" cy="17373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8A3F288-990F-014E-F099-1E3091477CA7}"/>
              </a:ext>
            </a:extLst>
          </p:cNvPr>
          <p:cNvSpPr>
            <a:spLocks noGrp="1"/>
          </p:cNvSpPr>
          <p:nvPr>
            <p:ph idx="30"/>
          </p:nvPr>
        </p:nvSpPr>
        <p:spPr>
          <a:xfrm>
            <a:off x="914400" y="2743200"/>
            <a:ext cx="8348472" cy="337413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31520"/>
            <a:ext cx="3931920" cy="210312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17990C-ED42-30BE-0501-F9C5B4A48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3108960"/>
            <a:ext cx="3931920" cy="26517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AC62875-1B1B-E814-6549-162A8DBF8929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5745002" y="0"/>
            <a:ext cx="6446999" cy="6858000"/>
          </a:xfrm>
          <a:custGeom>
            <a:avLst/>
            <a:gdLst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03802" y="480395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Freeform: Shape 19">
            <a:extLst>
              <a:ext uri="{FF2B5EF4-FFF2-40B4-BE49-F238E27FC236}">
                <a16:creationId xmlns:a16="http://schemas.microsoft.com/office/drawing/2014/main" id="{9D307BA6-8A60-85D7-CC8B-894256DC4B90}"/>
              </a:ext>
            </a:extLst>
          </p:cNvPr>
          <p:cNvSpPr/>
          <p:nvPr userDrawn="1"/>
        </p:nvSpPr>
        <p:spPr>
          <a:xfrm>
            <a:off x="8517470" y="2248218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>
            <a:off x="9578882" y="460803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>
            <a:off x="9522496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>
            <a:off x="11034052" y="3709992"/>
            <a:ext cx="117318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60704"/>
            <a:ext cx="7132320" cy="1773936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34C76-4814-6AFA-CEFD-F82B9ED9B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3108960"/>
            <a:ext cx="3291840" cy="2651760"/>
          </a:xfrm>
        </p:spPr>
        <p:txBody>
          <a:bodyPr/>
          <a:lstStyle>
            <a:lvl1pPr marL="0" indent="0">
              <a:buNone/>
              <a:defRPr sz="1800"/>
            </a:lvl1pPr>
            <a:lvl2pPr marL="347472">
              <a:defRPr sz="1800"/>
            </a:lvl2pPr>
            <a:lvl3pPr marL="731520">
              <a:defRPr sz="1800"/>
            </a:lvl3pPr>
            <a:lvl4pPr marL="1097280"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2F254A-B4C7-D072-FEB9-22F9A2B0CA64}"/>
              </a:ext>
            </a:extLst>
          </p:cNvPr>
          <p:cNvSpPr>
            <a:spLocks noGrp="1"/>
          </p:cNvSpPr>
          <p:nvPr>
            <p:ph idx="56"/>
          </p:nvPr>
        </p:nvSpPr>
        <p:spPr>
          <a:xfrm>
            <a:off x="4754880" y="3108960"/>
            <a:ext cx="3291840" cy="2651760"/>
          </a:xfrm>
        </p:spPr>
        <p:txBody>
          <a:bodyPr/>
          <a:lstStyle>
            <a:lvl1pPr marL="0" indent="0">
              <a:buNone/>
              <a:defRPr sz="1800"/>
            </a:lvl1pPr>
            <a:lvl2pPr marL="347472">
              <a:defRPr sz="1800"/>
            </a:lvl2pPr>
            <a:lvl3pPr marL="731520">
              <a:defRPr sz="1800"/>
            </a:lvl3pPr>
            <a:lvl4pPr marL="1097280"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DBF4DF-D0B4-1DA6-0271-5D4033A9C19C}"/>
              </a:ext>
            </a:extLst>
          </p:cNvPr>
          <p:cNvSpPr>
            <a:spLocks noGrp="1"/>
          </p:cNvSpPr>
          <p:nvPr>
            <p:ph type="ftr" sz="quarter" idx="57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31520"/>
            <a:ext cx="4389120" cy="2103120"/>
          </a:xfrm>
        </p:spPr>
        <p:txBody>
          <a:bodyPr anchor="b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03123E-E3E0-5E2A-E1FB-EC28A2C68EE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14400" y="3108960"/>
            <a:ext cx="4389120" cy="192024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0A6B95-C59B-C125-7957-8C41B3789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2160" y="731520"/>
            <a:ext cx="5367528" cy="52120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8CD2E87-8426-FC12-6665-A6E2F64FEA93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-9525" y="5039331"/>
            <a:ext cx="986377" cy="128016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D35CF771-1335-6C94-6AA8-AF68EADDDF00}"/>
              </a:ext>
            </a:extLst>
          </p:cNvPr>
          <p:cNvSpPr/>
          <p:nvPr userDrawn="1"/>
        </p:nvSpPr>
        <p:spPr>
          <a:xfrm>
            <a:off x="1140014" y="5142797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bg2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4390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1" r:id="rId2"/>
    <p:sldLayoutId id="2147483674" r:id="rId3"/>
    <p:sldLayoutId id="2147483670" r:id="rId4"/>
    <p:sldLayoutId id="2147483669" r:id="rId5"/>
    <p:sldLayoutId id="2147483655" r:id="rId6"/>
    <p:sldLayoutId id="2147483651" r:id="rId7"/>
    <p:sldLayoutId id="2147483662" r:id="rId8"/>
    <p:sldLayoutId id="2147483672" r:id="rId9"/>
    <p:sldLayoutId id="2147483673" r:id="rId10"/>
    <p:sldLayoutId id="2147483653" r:id="rId11"/>
    <p:sldLayoutId id="2147483663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731520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097280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463040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292" y="731520"/>
            <a:ext cx="5029200" cy="3291840"/>
          </a:xfrm>
        </p:spPr>
        <p:txBody>
          <a:bodyPr lIns="0" anchor="b" anchorCtr="0">
            <a:normAutofit/>
          </a:bodyPr>
          <a:lstStyle/>
          <a:p>
            <a:r>
              <a:rPr lang="en-US" sz="3100" b="1" dirty="0"/>
              <a:t>Title: Rapido 2.0 – Reimagining Safe, Inclusive Urban </a:t>
            </a:r>
            <a:r>
              <a:rPr lang="en-US" sz="2700" b="1" dirty="0"/>
              <a:t>Mobility</a:t>
            </a:r>
            <a:br>
              <a:rPr lang="en-US" sz="2700" b="1" dirty="0"/>
            </a:br>
            <a:br>
              <a:rPr lang="en-US" sz="2700" dirty="0"/>
            </a:br>
            <a:r>
              <a:rPr lang="en-US" sz="2700" b="1" dirty="0"/>
              <a:t>Sub-title: AI-Powered Compliance, Trust &amp; Growth Strategy</a:t>
            </a:r>
            <a:endParaRPr lang="en-US" sz="27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60894" y="4172083"/>
            <a:ext cx="4912598" cy="2339811"/>
          </a:xfrm>
        </p:spPr>
        <p:txBody>
          <a:bodyPr>
            <a:normAutofit/>
          </a:bodyPr>
          <a:lstStyle/>
          <a:p>
            <a:r>
              <a:rPr lang="en-US" dirty="0"/>
              <a:t>Name- Deepak Patro </a:t>
            </a:r>
            <a:br>
              <a:rPr lang="en-US" dirty="0"/>
            </a:br>
            <a:r>
              <a:rPr lang="en-US" b="1" dirty="0"/>
              <a:t>Strategy, AI &amp; Data Consultant – Rapido 2.0</a:t>
            </a:r>
            <a:endParaRPr lang="en-US" dirty="0"/>
          </a:p>
          <a:p>
            <a:r>
              <a:rPr lang="en-US" b="1" dirty="0"/>
              <a:t>Date:</a:t>
            </a:r>
            <a:br>
              <a:rPr lang="en-US" dirty="0"/>
            </a:br>
            <a:r>
              <a:rPr lang="en-US" b="1" dirty="0"/>
              <a:t>9th July 2025</a:t>
            </a:r>
            <a:endParaRPr lang="en-US" dirty="0"/>
          </a:p>
          <a:p>
            <a:endParaRPr lang="en-US" dirty="0"/>
          </a:p>
        </p:txBody>
      </p:sp>
      <p:pic>
        <p:nvPicPr>
          <p:cNvPr id="20" name="Picture Placeholder 19" descr="Two people looking at a laptop at a table">
            <a:extLst>
              <a:ext uri="{FF2B5EF4-FFF2-40B4-BE49-F238E27FC236}">
                <a16:creationId xmlns:a16="http://schemas.microsoft.com/office/drawing/2014/main" id="{E83BB08F-E403-8715-0B24-AD9E4B72C80E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l="23" r="23"/>
          <a:stretch/>
        </p:blipFill>
        <p:spPr>
          <a:xfrm>
            <a:off x="6742557" y="821836"/>
            <a:ext cx="4405503" cy="5066346"/>
          </a:xfr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231D8C-5C7D-BFD9-19A4-7628C1400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438567-4915-2268-2B2F-C5A875646C69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71671" y="1632247"/>
            <a:ext cx="10149840" cy="4529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/>
              <a:t>🚗 Real-Time Vehicle Monitoring</a:t>
            </a:r>
          </a:p>
          <a:p>
            <a:pPr marL="0" indent="0">
              <a:buNone/>
            </a:pPr>
            <a:r>
              <a:rPr lang="en-US" sz="1600" dirty="0"/>
              <a:t>Tracks </a:t>
            </a:r>
            <a:r>
              <a:rPr lang="en-US" sz="1600" b="1" dirty="0"/>
              <a:t>speed</a:t>
            </a:r>
            <a:r>
              <a:rPr lang="en-US" sz="1600" dirty="0"/>
              <a:t>, </a:t>
            </a:r>
            <a:r>
              <a:rPr lang="en-US" sz="1600" b="1" dirty="0"/>
              <a:t>route deviation</a:t>
            </a:r>
            <a:r>
              <a:rPr lang="en-US" sz="1600" dirty="0"/>
              <a:t>, and </a:t>
            </a:r>
            <a:r>
              <a:rPr lang="en-US" sz="1600" b="1" dirty="0"/>
              <a:t>idle time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Alerts triggered for unsafe behavior or policy violations</a:t>
            </a:r>
          </a:p>
          <a:p>
            <a:pPr marL="0" indent="0">
              <a:buNone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🆘 SOS Integration + Nearby Police Ping</a:t>
            </a: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Riders/drivers can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instantly alert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authorities and nearby help</a:t>
            </a: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Supports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audio, location, and real-time feed sharing</a:t>
            </a: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🗣️ Voice Assistant for Vernacular Booking</a:t>
            </a: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Available in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12+ Indian languages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Helps non-English speakers and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visually impaired users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book rides hands-free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4630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CEC29-2F05-D7E4-A266-08C74BE4F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016" y="230736"/>
            <a:ext cx="7955280" cy="775103"/>
          </a:xfrm>
        </p:spPr>
        <p:txBody>
          <a:bodyPr>
            <a:normAutofit fontScale="90000"/>
          </a:bodyPr>
          <a:lstStyle/>
          <a:p>
            <a:r>
              <a:rPr lang="en-US" dirty="0"/>
              <a:t>Innovative solutions- Dual UI system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04678E2-1977-0B4B-F8FB-A7832D5C824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939753" y="1102407"/>
            <a:ext cx="5178752" cy="565507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Tailored Experience for Different User Groups</a:t>
            </a:r>
          </a:p>
          <a:p>
            <a:pPr marL="0" indent="0"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Regular Users: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Standard UI with quick-booking, wallet, live tracking, ride history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Optimized for speed and simplicity</a:t>
            </a:r>
          </a:p>
          <a:p>
            <a:pPr marL="0" indent="0"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Users with Disabilities (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PwDs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Accessibility-first interface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designed for independent, dignified usage</a:t>
            </a:r>
          </a:p>
          <a:p>
            <a:pPr marL="0" indent="0"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Accessibility Features in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PwD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UI</a:t>
            </a:r>
          </a:p>
          <a:p>
            <a:pPr marL="0" indent="0"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Voice Navigation &amp; Commands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Hands-free ride booking via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multilingual voice assistant</a:t>
            </a: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Screen Reader Compatibility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Supports NVDA, Talk-Back for visually impaired users</a:t>
            </a: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High Contrast &amp; Color-Safe Themes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Improves readability for users with color blindness or visual strain</a:t>
            </a: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Custom Notes to Drivers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Allows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PwD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users to send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pre-defined instructions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(e.g., “hearing impaired,” “need assistance with folding wheelchair”)</a:t>
            </a:r>
          </a:p>
          <a:p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04E10C8-A7AD-F0AB-3477-EC1052F6D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12509" y="2365476"/>
            <a:ext cx="3828516" cy="3964711"/>
          </a:xfrm>
        </p:spPr>
      </p:pic>
    </p:spTree>
    <p:extLst>
      <p:ext uri="{BB962C8B-B14F-4D97-AF65-F5344CB8AC3E}">
        <p14:creationId xmlns:p14="http://schemas.microsoft.com/office/powerpoint/2010/main" val="1148227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21E73BA-53B9-C0C1-476A-00736A64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019" y="529617"/>
            <a:ext cx="7955280" cy="1180926"/>
          </a:xfrm>
        </p:spPr>
        <p:txBody>
          <a:bodyPr anchor="b" anchorCtr="0">
            <a:normAutofit/>
          </a:bodyPr>
          <a:lstStyle/>
          <a:p>
            <a:r>
              <a:rPr lang="en-IN" b="1" dirty="0"/>
              <a:t>UI/UX Visual Overhaul</a:t>
            </a:r>
            <a:br>
              <a:rPr lang="en-IN" b="1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C0E213-122F-3D9C-77F3-B231A0B7E018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3"/>
          <a:stretch>
            <a:fillRect/>
          </a:stretch>
        </p:blipFill>
        <p:spPr>
          <a:xfrm>
            <a:off x="3096019" y="1921364"/>
            <a:ext cx="5272087" cy="4599077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E4D147-B48C-ADE3-3FEF-627D467699A2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>
          <a:xfrm>
            <a:off x="11194169" y="6217920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12</a:t>
            </a:fld>
            <a:endParaRPr lang="en-US" altLang="zh-CN" noProof="0" dirty="0"/>
          </a:p>
        </p:txBody>
      </p:sp>
      <p:sp>
        <p:nvSpPr>
          <p:cNvPr id="15" name="Slide Number Placeholder 13">
            <a:extLst>
              <a:ext uri="{FF2B5EF4-FFF2-40B4-BE49-F238E27FC236}">
                <a16:creationId xmlns:a16="http://schemas.microsoft.com/office/drawing/2014/main" id="{55AB7753-4245-72E4-BEDB-33038672BA35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314F389-4052-C167-2814-D615B8267F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68106" y="2891409"/>
            <a:ext cx="3829895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New Color Scheme: Navy Blue + White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Clean, Minimalist Layout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Feature Callouts: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SOS Button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Accessible Login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Multilingual Support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Rider Penalty System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727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42DD5B-F295-F1ED-DEC8-66EAFF469AA4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/>
          <a:stretch>
            <a:fillRect/>
          </a:stretch>
        </p:blipFill>
        <p:spPr>
          <a:xfrm>
            <a:off x="3193828" y="3588493"/>
            <a:ext cx="3109913" cy="3109913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C3E7A04-23D9-D433-9137-FD02160B08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94491" y="3588493"/>
            <a:ext cx="3017838" cy="3109912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858D69-620F-1B2A-BF9A-3CE7CEE8E283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13</a:t>
            </a:fld>
            <a:endParaRPr lang="en-US" altLang="zh-CN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034FFD-2BBC-0497-77FF-5DF6B7995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3829" y="159594"/>
            <a:ext cx="3109912" cy="27348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3C3193-9937-338A-4801-C2D685439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1043" y="159594"/>
            <a:ext cx="3184733" cy="273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990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E99C2-F7E1-B303-3A04-9BFB51866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8464" y="731520"/>
            <a:ext cx="5029200" cy="1005840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Impact Analysis – What Rapido 2.0 Delivers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C0BF91-5D52-7D61-E469-21BDA007921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998464" y="1427148"/>
            <a:ext cx="5029200" cy="5349667"/>
          </a:xfrm>
        </p:spPr>
        <p:txBody>
          <a:bodyPr>
            <a:normAutofit fontScale="92500" lnSpcReduction="20000"/>
          </a:bodyPr>
          <a:lstStyle/>
          <a:p>
            <a:r>
              <a:rPr lang="en-US" sz="1400" b="1" dirty="0"/>
              <a:t>Regulatory Readiness</a:t>
            </a:r>
            <a:endParaRPr lang="en-US" sz="1400" dirty="0"/>
          </a:p>
          <a:p>
            <a:r>
              <a:rPr lang="en-US" sz="1400" dirty="0"/>
              <a:t>Fully aligned with </a:t>
            </a:r>
            <a:r>
              <a:rPr lang="en-US" sz="1400" b="1" dirty="0"/>
              <a:t>Motor Vehicles Act</a:t>
            </a:r>
            <a:r>
              <a:rPr lang="en-US" sz="1400" dirty="0"/>
              <a:t> and </a:t>
            </a:r>
            <a:r>
              <a:rPr lang="en-US" sz="1400" b="1" dirty="0"/>
              <a:t>WCAG 2.1 AA</a:t>
            </a:r>
            <a:r>
              <a:rPr lang="en-US" sz="1400" dirty="0"/>
              <a:t> guidelines</a:t>
            </a:r>
          </a:p>
          <a:p>
            <a:r>
              <a:rPr lang="en-US" sz="1400" dirty="0"/>
              <a:t>Ready for </a:t>
            </a:r>
            <a:r>
              <a:rPr lang="en-US" sz="1400" b="1" dirty="0"/>
              <a:t>legal re-entry</a:t>
            </a:r>
            <a:r>
              <a:rPr lang="en-US" sz="1400" dirty="0"/>
              <a:t> in banned states</a:t>
            </a:r>
          </a:p>
          <a:p>
            <a:r>
              <a:rPr lang="en-US" sz="1400" b="1" dirty="0"/>
              <a:t>Better User Trust</a:t>
            </a:r>
            <a:endParaRPr lang="en-US" sz="1400" dirty="0"/>
          </a:p>
          <a:p>
            <a:r>
              <a:rPr lang="en-US" sz="1400" dirty="0"/>
              <a:t>Transparency, accessibility, and real-time safety features</a:t>
            </a:r>
          </a:p>
          <a:p>
            <a:r>
              <a:rPr lang="en-US" sz="1400" dirty="0"/>
              <a:t>Rebuilding brand reputation post-data breach</a:t>
            </a:r>
          </a:p>
          <a:p>
            <a:r>
              <a:rPr lang="en-US" sz="1400" b="1" dirty="0"/>
              <a:t>Reduced Cancellations</a:t>
            </a:r>
            <a:endParaRPr lang="en-US" sz="1400" dirty="0"/>
          </a:p>
          <a:p>
            <a:r>
              <a:rPr lang="en-US" sz="1400" dirty="0"/>
              <a:t>Predictive models + smart matching</a:t>
            </a:r>
          </a:p>
          <a:p>
            <a:r>
              <a:rPr lang="en-US" sz="1400" dirty="0"/>
              <a:t>18–25% projected drop in user-side cancellations </a:t>
            </a:r>
            <a:r>
              <a:rPr lang="en-US" sz="1400" b="1" dirty="0"/>
              <a:t>Operational Safety</a:t>
            </a:r>
            <a:endParaRPr lang="en-US" sz="1400" dirty="0"/>
          </a:p>
          <a:p>
            <a:r>
              <a:rPr lang="en-US" sz="1400" dirty="0"/>
              <a:t>Real-time monitoring, fraud detection, and emergency SOS integration</a:t>
            </a:r>
          </a:p>
          <a:p>
            <a:r>
              <a:rPr lang="en-US" sz="1400" dirty="0"/>
              <a:t>Preventive safety, not reactive</a:t>
            </a:r>
          </a:p>
          <a:p>
            <a:r>
              <a:rPr lang="en-US" sz="1400" b="1" dirty="0"/>
              <a:t>Data Security Reinforcement</a:t>
            </a:r>
            <a:endParaRPr lang="en-US" sz="1400" dirty="0"/>
          </a:p>
          <a:p>
            <a:r>
              <a:rPr lang="en-US" sz="1400" b="1" dirty="0"/>
              <a:t>252-bit encryption</a:t>
            </a:r>
            <a:r>
              <a:rPr lang="en-US" sz="1400" dirty="0"/>
              <a:t>, masked identity layers, geo-fencing</a:t>
            </a:r>
          </a:p>
          <a:p>
            <a:r>
              <a:rPr lang="en-US" sz="1400" dirty="0"/>
              <a:t>Fully compliant with future </a:t>
            </a:r>
            <a:r>
              <a:rPr lang="en-US" sz="1400" b="1" dirty="0"/>
              <a:t>Digital Personal Data Protection Bill (DPDP)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246614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AC6AD-0745-87E8-136B-45819EE98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449226"/>
            <a:ext cx="5029200" cy="1362200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r>
              <a:rPr lang="en-US" b="1" dirty="0"/>
              <a:t>Roadmap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2C343-7322-2A8D-84C3-9E87463D8AA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96000" y="4153257"/>
            <a:ext cx="4910328" cy="2538100"/>
          </a:xfrm>
        </p:spPr>
        <p:txBody>
          <a:bodyPr/>
          <a:lstStyle/>
          <a:p>
            <a:r>
              <a:rPr lang="en-US" dirty="0"/>
              <a:t>Phase 1: Legal &amp; Accessibility Fixes</a:t>
            </a:r>
          </a:p>
          <a:p>
            <a:r>
              <a:rPr lang="en-US" dirty="0"/>
              <a:t>Phase 2: AI &amp; Predictive Enhancements</a:t>
            </a:r>
          </a:p>
          <a:p>
            <a:r>
              <a:rPr lang="en-US" dirty="0"/>
              <a:t>Phase 3: UI/UX Redesign Rollout</a:t>
            </a:r>
          </a:p>
          <a:p>
            <a:r>
              <a:rPr lang="en-US" dirty="0"/>
              <a:t>Phase 4: Expansion &amp; Investor Pitch</a:t>
            </a:r>
          </a:p>
        </p:txBody>
      </p:sp>
    </p:spTree>
    <p:extLst>
      <p:ext uri="{BB962C8B-B14F-4D97-AF65-F5344CB8AC3E}">
        <p14:creationId xmlns:p14="http://schemas.microsoft.com/office/powerpoint/2010/main" val="3000110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EBE9B-72D0-0C30-208E-90EFF6FBA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0781" y="389688"/>
            <a:ext cx="7723689" cy="2103120"/>
          </a:xfrm>
        </p:spPr>
        <p:txBody>
          <a:bodyPr/>
          <a:lstStyle/>
          <a:p>
            <a:r>
              <a:rPr lang="en-US" dirty="0"/>
              <a:t>“Rapido 2.0 isn’t just a reboot — it’s a comeback.”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733E7F-7A62-1690-682F-362A3F00619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sz="3200" b="1" dirty="0"/>
              <a:t>Let’s make India’s bike taxi</a:t>
            </a:r>
          </a:p>
          <a:p>
            <a:r>
              <a:rPr lang="en-US" sz="3200" b="1" dirty="0"/>
              <a:t>Safe. Inclusive. Intelligent.</a:t>
            </a:r>
            <a:endParaRPr lang="en-US" sz="32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4073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0" y="731520"/>
            <a:ext cx="5394960" cy="210312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993E4D5-4AD0-4740-096D-6822944C8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35040" y="3108960"/>
            <a:ext cx="5394960" cy="1879791"/>
          </a:xfrm>
        </p:spPr>
        <p:txBody>
          <a:bodyPr>
            <a:normAutofit fontScale="92500"/>
          </a:bodyPr>
          <a:lstStyle/>
          <a:p>
            <a:r>
              <a:rPr lang="en-US" dirty="0"/>
              <a:t>Deepak Patro </a:t>
            </a:r>
          </a:p>
          <a:p>
            <a:r>
              <a:rPr lang="it-IT" dirty="0"/>
              <a:t>Strategy, AI &amp; Data Consultant – Rapido 2.0</a:t>
            </a:r>
            <a:endParaRPr lang="en-US" dirty="0"/>
          </a:p>
          <a:p>
            <a:r>
              <a:rPr lang="en-US" dirty="0"/>
              <a:t>deepakpatro73@gmail.com</a:t>
            </a:r>
          </a:p>
          <a:p>
            <a:pPr lvl="0"/>
            <a:r>
              <a:rPr lang="en-US" dirty="0"/>
              <a:t>https://www.linkedin.com/in/deepak-patro-2a0330228/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F021C-3CEB-0FBA-DA89-C9C82E741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429000"/>
            <a:ext cx="2546647" cy="715710"/>
          </a:xfrm>
        </p:spPr>
        <p:txBody>
          <a:bodyPr anchor="t" anchorCtr="0"/>
          <a:lstStyle/>
          <a:p>
            <a:r>
              <a:rPr lang="en-US" dirty="0"/>
              <a:t>Agenda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746B3-AFD9-641E-7CBF-9A783646B36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3719350" y="2033899"/>
            <a:ext cx="3475038" cy="4737154"/>
          </a:xfrm>
        </p:spPr>
        <p:txBody>
          <a:bodyPr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Problem &amp; Legal Landscape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Insights (EDA Highlights)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AI-Powered Solutions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System Architecture &amp; 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UI/UX Redesign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Business &amp; Compliance Impact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Roadmap Ahead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59569-83D5-A20B-653C-B9D6C8D98164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485080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2A73C-F597-27B7-8F29-D6406DC4D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61457"/>
            <a:ext cx="5029200" cy="1553625"/>
          </a:xfrm>
        </p:spPr>
        <p:txBody>
          <a:bodyPr lIns="0" anchor="b" anchorCtr="0">
            <a:normAutofit fontScale="90000"/>
          </a:bodyPr>
          <a:lstStyle/>
          <a:p>
            <a:r>
              <a:rPr lang="en-US" b="1" dirty="0"/>
              <a:t>Problem Statement – Why Rapido Needs a Revamp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90503-C2C6-37F4-4636-9B4A8A3DE4E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96000" y="2924398"/>
            <a:ext cx="4910328" cy="3527677"/>
          </a:xfrm>
        </p:spPr>
        <p:txBody>
          <a:bodyPr>
            <a:normAutofit fontScale="850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Legal Bans Across Key States</a:t>
            </a:r>
            <a:br>
              <a:rPr lang="en-US" dirty="0"/>
            </a:br>
            <a:r>
              <a:rPr lang="en-US" dirty="0"/>
              <a:t>Operations suspended or restricted in </a:t>
            </a:r>
            <a:r>
              <a:rPr lang="en-US" b="1" dirty="0"/>
              <a:t>Karnataka</a:t>
            </a:r>
            <a:r>
              <a:rPr lang="en-US" dirty="0"/>
              <a:t>, </a:t>
            </a:r>
            <a:r>
              <a:rPr lang="en-US" b="1" dirty="0"/>
              <a:t>Tamil Nadu</a:t>
            </a:r>
            <a:r>
              <a:rPr lang="en-US" dirty="0"/>
              <a:t>, and others due to regulatory non-compliance.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Accessibility Gaps</a:t>
            </a:r>
            <a:br>
              <a:rPr lang="en-US" dirty="0"/>
            </a:br>
            <a:r>
              <a:rPr lang="en-US" b="1" dirty="0"/>
              <a:t>Delhi High Court petition</a:t>
            </a:r>
            <a:r>
              <a:rPr lang="en-US" dirty="0"/>
              <a:t> highlights lack of inclusive features for </a:t>
            </a:r>
            <a:r>
              <a:rPr lang="en-US" b="1" dirty="0"/>
              <a:t>Persons with Disabilities (</a:t>
            </a:r>
            <a:r>
              <a:rPr lang="en-US" b="1" dirty="0" err="1"/>
              <a:t>PwD</a:t>
            </a:r>
            <a:r>
              <a:rPr lang="en-US" b="1" dirty="0"/>
              <a:t>)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Data Breach in 2024</a:t>
            </a:r>
            <a:br>
              <a:rPr lang="en-US" dirty="0"/>
            </a:br>
            <a:r>
              <a:rPr lang="en-US" dirty="0"/>
              <a:t>User trust severely impacted after exposure of sensitive </a:t>
            </a:r>
            <a:r>
              <a:rPr lang="en-US" b="1" dirty="0"/>
              <a:t>rider and driver data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Rising Cancellations &amp; ETA Disruptions</a:t>
            </a:r>
            <a:br>
              <a:rPr lang="en-US" dirty="0"/>
            </a:br>
            <a:r>
              <a:rPr lang="en-US" dirty="0"/>
              <a:t>Increased </a:t>
            </a:r>
            <a:r>
              <a:rPr lang="en-US" b="1" dirty="0"/>
              <a:t>user drop-offs</a:t>
            </a:r>
            <a:r>
              <a:rPr lang="en-US" dirty="0"/>
              <a:t> due to </a:t>
            </a:r>
            <a:r>
              <a:rPr lang="en-US" b="1" dirty="0"/>
              <a:t>language barriers</a:t>
            </a:r>
            <a:r>
              <a:rPr lang="en-US" dirty="0"/>
              <a:t>, poor </a:t>
            </a:r>
            <a:r>
              <a:rPr lang="en-US" b="1" dirty="0"/>
              <a:t>matching algorithms</a:t>
            </a:r>
            <a:r>
              <a:rPr lang="en-US" dirty="0"/>
              <a:t>, and </a:t>
            </a:r>
            <a:r>
              <a:rPr lang="en-US" b="1" dirty="0"/>
              <a:t>inaccurate ETA predictions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0111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103" y="2136791"/>
            <a:ext cx="4572000" cy="3383280"/>
          </a:xfrm>
          <a:noFill/>
        </p:spPr>
        <p:txBody>
          <a:bodyPr anchor="t" anchorCtr="0">
            <a:noAutofit/>
          </a:bodyPr>
          <a:lstStyle/>
          <a:p>
            <a:r>
              <a:rPr lang="en-US" dirty="0"/>
              <a:t>EDA Highlights – Understanding the Ground Reality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2784" y="2009827"/>
            <a:ext cx="6891328" cy="4606183"/>
          </a:xfrm>
          <a:noFill/>
        </p:spPr>
        <p:txBody>
          <a:bodyPr>
            <a:normAutofit lnSpcReduction="1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1. Ride Duration Distribution by Service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Chart Type: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Histogram or KDE plot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Insight: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Compare average ride duration for bike-taxi vs auto vs car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Highlight: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Variability in duration across services; ideal for pricing/timing strategy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2. City-wise Risk Categorization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1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(Red – Legal/Operational Issues, Yellow – Unstable, Green – Operational)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Chart Type: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Choropleth Map or Color-coded Table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Insight: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Identify cities with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high legal risk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moderate uncertainty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and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stable operations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3. Cancellation Rate by User Ratings</a:t>
            </a:r>
          </a:p>
          <a:p>
            <a:pPr marL="0" indent="0"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Chart Type: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Bar Chart</a:t>
            </a:r>
          </a:p>
          <a:p>
            <a:pPr marL="0" indent="0"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Insight: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Users with lower ratings are associated with higher cancellations</a:t>
            </a:r>
          </a:p>
          <a:p>
            <a:pPr marL="0" indent="0"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Highlight: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Target behavior-based interventions, trust-building, or ride denials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4AF3B-CC38-C6F7-1058-2FC5EE48D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A61EC-5F42-6AB8-DF35-480F07028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58" y="1034039"/>
            <a:ext cx="5029200" cy="5042021"/>
          </a:xfrm>
        </p:spPr>
        <p:txBody>
          <a:bodyPr lIns="0" anchor="t" anchorCtr="0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/>
              <a:t>4. Correlation Matrix</a:t>
            </a:r>
            <a:br>
              <a:rPr lang="en-US" sz="1600" b="1" dirty="0"/>
            </a:br>
            <a:r>
              <a:rPr lang="en-US" sz="1600" b="1" dirty="0"/>
              <a:t>Chart Type:</a:t>
            </a:r>
            <a:r>
              <a:rPr lang="en-US" sz="1600" dirty="0"/>
              <a:t> Heatmap</a:t>
            </a:r>
            <a:br>
              <a:rPr lang="en-US" sz="1600" dirty="0"/>
            </a:br>
            <a:r>
              <a:rPr lang="en-US" sz="1600" b="1" dirty="0"/>
              <a:t>Insight:</a:t>
            </a:r>
            <a:r>
              <a:rPr lang="en-US" sz="1600" dirty="0"/>
              <a:t> Understand relationships between variables like ride duration, cancellations, driver rating, etc.</a:t>
            </a:r>
            <a:br>
              <a:rPr lang="en-US" sz="1600" dirty="0"/>
            </a:br>
            <a:r>
              <a:rPr lang="en-US" sz="1600" b="1" dirty="0"/>
              <a:t>Highlight:</a:t>
            </a:r>
            <a:r>
              <a:rPr lang="en-US" sz="1600" dirty="0"/>
              <a:t> Key predictors of cancellations or user satisfaction</a:t>
            </a:r>
            <a:br>
              <a:rPr lang="en-US" sz="1600" dirty="0"/>
            </a:br>
            <a:br>
              <a:rPr lang="en-US" sz="1600" dirty="0"/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5. Heatmap of Legal Status (India-wide)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Chart Type: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Geo Heatmap of India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Insight: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Display state-wise legality of Rapido services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Highlight: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Strategic expansion &amp; compliance roadmap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6. Word Cloud: Public + Legal Sentiment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Data Source: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Tweets, Reviews, Legal News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Insight: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Visualize key phrases like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“ban,” “safety,” “female rider,” “data breach”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Highlight: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Need for trust, compliance, and inclusivity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endParaRPr lang="en-US" sz="1600" dirty="0"/>
          </a:p>
        </p:txBody>
      </p:sp>
      <p:pic>
        <p:nvPicPr>
          <p:cNvPr id="12" name="Picture Placeholder 11" descr="A person sitting at their deck and a person walking to their desk">
            <a:extLst>
              <a:ext uri="{FF2B5EF4-FFF2-40B4-BE49-F238E27FC236}">
                <a16:creationId xmlns:a16="http://schemas.microsoft.com/office/drawing/2014/main" id="{7372550F-E2C0-2C0B-0ABA-5672CEBF71D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2"/>
          <a:srcRect l="10" r="10"/>
          <a:stretch/>
        </p:blipFill>
        <p:spPr>
          <a:xfrm>
            <a:off x="7493157" y="529148"/>
            <a:ext cx="4248873" cy="4731130"/>
          </a:xfrm>
        </p:spPr>
      </p:pic>
    </p:spTree>
    <p:extLst>
      <p:ext uri="{BB962C8B-B14F-4D97-AF65-F5344CB8AC3E}">
        <p14:creationId xmlns:p14="http://schemas.microsoft.com/office/powerpoint/2010/main" val="2735087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731520"/>
            <a:ext cx="9289279" cy="1737360"/>
          </a:xfrm>
        </p:spPr>
        <p:txBody>
          <a:bodyPr>
            <a:normAutofit/>
          </a:bodyPr>
          <a:lstStyle/>
          <a:p>
            <a:r>
              <a:rPr lang="en-US" dirty="0"/>
              <a:t>Model Overview – Intelligence Behind Rapido 2.0</a:t>
            </a:r>
          </a:p>
        </p:txBody>
      </p:sp>
      <p:sp>
        <p:nvSpPr>
          <p:cNvPr id="6" name="Slide Number Placeholder 13">
            <a:extLst>
              <a:ext uri="{FF2B5EF4-FFF2-40B4-BE49-F238E27FC236}">
                <a16:creationId xmlns:a16="http://schemas.microsoft.com/office/drawing/2014/main" id="{4800F032-5102-94C2-865C-AE9D448B2744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5C5013-A563-C783-9185-9C847D4B4A4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6</a:t>
            </a:fld>
            <a:endParaRPr lang="en-US" altLang="zh-CN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C063BE-F163-3BB1-D6E8-76466642B6FB}"/>
              </a:ext>
            </a:extLst>
          </p:cNvPr>
          <p:cNvSpPr>
            <a:spLocks noGrp="1"/>
          </p:cNvSpPr>
          <p:nvPr>
            <p:ph idx="30"/>
          </p:nvPr>
        </p:nvSpPr>
        <p:spPr>
          <a:xfrm>
            <a:off x="914399" y="2369166"/>
            <a:ext cx="9289278" cy="421162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sz="1700" b="1" dirty="0" err="1"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 Model – Ride Cancellation Prediction</a:t>
            </a:r>
          </a:p>
          <a:p>
            <a:pPr marL="0" indent="0">
              <a:buNone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Predicts likelihood of a ride getting cancelled</a:t>
            </a:r>
          </a:p>
          <a:p>
            <a:pPr marL="0" indent="0">
              <a:buNone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Inputs: User rating, pickup delay, distance, time of day</a:t>
            </a:r>
          </a:p>
          <a:p>
            <a:pPr marL="0" indent="0">
              <a:buNone/>
            </a:pP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Action: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Proactive re-routing or denial for high-risk requests</a:t>
            </a:r>
          </a:p>
          <a:p>
            <a:pPr marL="0" indent="0">
              <a:buNone/>
            </a:pP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2. ETA Prediction Model</a:t>
            </a:r>
          </a:p>
          <a:p>
            <a:pPr marL="0" indent="0">
              <a:buNone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Learns from historical traffic, weather, driver patterns</a:t>
            </a:r>
          </a:p>
          <a:p>
            <a:pPr marL="0" indent="0">
              <a:buNone/>
            </a:pP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Improves customer trust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with real-time accurate arrival estimates</a:t>
            </a:r>
          </a:p>
          <a:p>
            <a:pPr marL="0" indent="0">
              <a:buNone/>
            </a:pP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sz="1700" b="1" dirty="0">
                <a:latin typeface="Arial" panose="020B0604020202020204" pitchFamily="34" charset="0"/>
                <a:cs typeface="Arial" panose="020B0604020202020204" pitchFamily="34" charset="0"/>
              </a:rPr>
              <a:t>3. Driver Fraud Detection System</a:t>
            </a:r>
          </a:p>
          <a:p>
            <a:pPr marL="0" indent="0">
              <a:buNone/>
            </a:pPr>
            <a:r>
              <a:rPr lang="en-IN" sz="1700" dirty="0">
                <a:latin typeface="Arial" panose="020B0604020202020204" pitchFamily="34" charset="0"/>
                <a:cs typeface="Arial" panose="020B0604020202020204" pitchFamily="34" charset="0"/>
              </a:rPr>
              <a:t>Flags </a:t>
            </a:r>
            <a:r>
              <a:rPr lang="en-IN" sz="1700" b="1" dirty="0">
                <a:latin typeface="Arial" panose="020B0604020202020204" pitchFamily="34" charset="0"/>
                <a:cs typeface="Arial" panose="020B0604020202020204" pitchFamily="34" charset="0"/>
              </a:rPr>
              <a:t>fake documents</a:t>
            </a:r>
            <a:r>
              <a:rPr lang="en-IN" sz="1700" dirty="0">
                <a:latin typeface="Arial" panose="020B0604020202020204" pitchFamily="34" charset="0"/>
                <a:cs typeface="Arial" panose="020B0604020202020204" pitchFamily="34" charset="0"/>
              </a:rPr>
              <a:t>, mismatched faces, bike misuse</a:t>
            </a:r>
          </a:p>
          <a:p>
            <a:pPr marL="0" indent="0">
              <a:buNone/>
            </a:pPr>
            <a:r>
              <a:rPr lang="en-IN" sz="1700" dirty="0">
                <a:latin typeface="Arial" panose="020B0604020202020204" pitchFamily="34" charset="0"/>
                <a:cs typeface="Arial" panose="020B0604020202020204" pitchFamily="34" charset="0"/>
              </a:rPr>
              <a:t>Uses CV + OCR + ID Matching + Policy Violation Checks</a:t>
            </a:r>
          </a:p>
          <a:p>
            <a:pPr marL="0" indent="0">
              <a:buNone/>
            </a:pPr>
            <a:r>
              <a:rPr lang="en-IN" sz="1700" b="1" dirty="0">
                <a:latin typeface="Arial" panose="020B0604020202020204" pitchFamily="34" charset="0"/>
                <a:cs typeface="Arial" panose="020B0604020202020204" pitchFamily="34" charset="0"/>
              </a:rPr>
              <a:t>Action:</a:t>
            </a:r>
            <a:r>
              <a:rPr lang="en-IN" sz="1700" dirty="0">
                <a:latin typeface="Arial" panose="020B0604020202020204" pitchFamily="34" charset="0"/>
                <a:cs typeface="Arial" panose="020B0604020202020204" pitchFamily="34" charset="0"/>
              </a:rPr>
              <a:t> Auto-blocks driver &amp; raises alert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6021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520E98B6-7B33-8FD4-A662-31DD4B85E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472" y="443953"/>
            <a:ext cx="7554483" cy="5187725"/>
          </a:xfrm>
        </p:spPr>
        <p:txBody>
          <a:bodyPr>
            <a:no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4. Anomaly Detection &amp; Real-time Alerts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Detects unusual surge in cancellations, location spoofing, payment fraud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Ensures operational integrity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and fast escalation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5. AI Assistant – Voice &amp; Document Verification</a:t>
            </a:r>
          </a:p>
          <a:p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Multilingual assistant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for ride booking &amp; support</a:t>
            </a:r>
          </a:p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Verifies driver docs and license via voice and OCR</a:t>
            </a:r>
          </a:p>
          <a:p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Accessibility-focused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, supports </a:t>
            </a:r>
            <a:r>
              <a:rPr lang="en-IN" sz="1600" dirty="0" err="1">
                <a:latin typeface="Arial" panose="020B0604020202020204" pitchFamily="34" charset="0"/>
                <a:cs typeface="Arial" panose="020B0604020202020204" pitchFamily="34" charset="0"/>
              </a:rPr>
              <a:t>PwD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 riders</a:t>
            </a:r>
          </a:p>
          <a:p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6. LLM-Powered Support + City Decision Engine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Automates 80% of customer queries via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GPT-powered chat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City Decision Engine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helps expansion based on:</a:t>
            </a:r>
          </a:p>
          <a:p>
            <a:pPr marL="457200" lvl="1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Legal compliance</a:t>
            </a:r>
          </a:p>
          <a:p>
            <a:pPr marL="457200" lvl="1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Demand scoring</a:t>
            </a:r>
          </a:p>
          <a:p>
            <a:pPr marL="457200" lvl="1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Operational risk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930FF33C-2E3C-37EC-75C2-1BE4513D9B62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22DE72-77CB-CB24-A4D1-2FAC47307AC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7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182148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31520"/>
            <a:ext cx="3931920" cy="2103120"/>
          </a:xfrm>
        </p:spPr>
        <p:txBody>
          <a:bodyPr anchor="b" anchorCtr="0"/>
          <a:lstStyle/>
          <a:p>
            <a:r>
              <a:rPr lang="en-US" dirty="0"/>
              <a:t>Architecture Flow Diagram</a:t>
            </a:r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D246665A-6901-3F62-340A-A95E775ACA4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6B3DA3-995E-263F-F271-D0DCB60A6118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8</a:t>
            </a:fld>
            <a:endParaRPr lang="en-US" altLang="zh-CN" noProof="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A49F840-7390-76D0-4211-1B8541C467B6}"/>
              </a:ext>
            </a:extLst>
          </p:cNvPr>
          <p:cNvPicPr>
            <a:picLocks noGrp="1" noChangeAspect="1"/>
          </p:cNvPicPr>
          <p:nvPr>
            <p:ph type="pic" sz="quarter" idx="54"/>
          </p:nvPr>
        </p:nvPicPr>
        <p:blipFill>
          <a:blip r:embed="rId3"/>
          <a:srcRect l="2998" r="2998"/>
          <a:stretch>
            <a:fillRect/>
          </a:stretch>
        </p:blipFill>
        <p:spPr>
          <a:xfrm>
            <a:off x="5768412" y="379809"/>
            <a:ext cx="6218490" cy="6614923"/>
          </a:xfrm>
        </p:spPr>
      </p:pic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877" y="363514"/>
            <a:ext cx="10801884" cy="1116935"/>
          </a:xfrm>
          <a:noFill/>
        </p:spPr>
        <p:txBody>
          <a:bodyPr anchor="b" anchorCtr="0">
            <a:noAutofit/>
          </a:bodyPr>
          <a:lstStyle/>
          <a:p>
            <a:r>
              <a:rPr lang="en-US" dirty="0"/>
              <a:t>Safety &amp; Compliance Tech – Building Trust by Design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9DA784D-F56F-1224-707E-9F882C4EB8A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022505" y="1777207"/>
            <a:ext cx="10169495" cy="4623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🔒 252-bit Data Encryption</a:t>
            </a: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Industry-grade protection of user and driver data</a:t>
            </a: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Secures transactions, IDs, and location logs</a:t>
            </a: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📍 Geo-fencing for Banned/High-Risk Zones</a:t>
            </a: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Automatically blocks rides in restricted areas (e.g., state ban zones)</a:t>
            </a: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Ensures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compliance with local transport laws</a:t>
            </a: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Rider Detail Masking</a:t>
            </a: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Protects rider identity (phone number, location) from misuse</a:t>
            </a:r>
          </a:p>
          <a:p>
            <a:pPr marL="0" indent="0"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Temporary communication relay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between rider and driver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FE8A8-4537-F7A1-3BF9-834AEFE3E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6">
      <a:majorFont>
        <a:latin typeface="Posterama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M9027928_win32_EF_v4" id="{FA821E7E-D625-4DCD-A30E-3216B54C8383}" vid="{DE28BE6C-8054-44B2-A92D-A1CAFC256BDB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DB3C62-858A-4A01-AFEF-21E0BB8CE26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0009351-EDD4-484E-ACD6-D50CCB13763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9897CAE-455D-42C9-A951-0C21BC1225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dark</Template>
  <TotalTime>132</TotalTime>
  <Words>1104</Words>
  <Application>Microsoft Office PowerPoint</Application>
  <PresentationFormat>Widescreen</PresentationFormat>
  <Paragraphs>149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等线</vt:lpstr>
      <vt:lpstr>Abadi</vt:lpstr>
      <vt:lpstr>Arial</vt:lpstr>
      <vt:lpstr>Calibri</vt:lpstr>
      <vt:lpstr>Posterama</vt:lpstr>
      <vt:lpstr>Posterama Text SemiBold</vt:lpstr>
      <vt:lpstr>Custom</vt:lpstr>
      <vt:lpstr>Title: Rapido 2.0 – Reimagining Safe, Inclusive Urban Mobility  Sub-title: AI-Powered Compliance, Trust &amp; Growth Strategy</vt:lpstr>
      <vt:lpstr>Agenda </vt:lpstr>
      <vt:lpstr>Problem Statement – Why Rapido Needs a Revamp</vt:lpstr>
      <vt:lpstr>EDA Highlights – Understanding the Ground Reality</vt:lpstr>
      <vt:lpstr>4. Correlation Matrix Chart Type: Heatmap Insight: Understand relationships between variables like ride duration, cancellations, driver rating, etc. Highlight: Key predictors of cancellations or user satisfaction  5. Heatmap of Legal Status (India-wide) Chart Type: Geo Heatmap of India Insight: Display state-wise legality of Rapido services Highlight: Strategic expansion &amp; compliance roadmap  6. Word Cloud: Public + Legal Sentiment Data Source: Tweets, Reviews, Legal News Insight: Visualize key phrases like “ban,” “safety,” “female rider,” “data breach” Highlight: Need for trust, compliance, and inclusivity </vt:lpstr>
      <vt:lpstr>Model Overview – Intelligence Behind Rapido 2.0</vt:lpstr>
      <vt:lpstr>PowerPoint Presentation</vt:lpstr>
      <vt:lpstr>Architecture Flow Diagram</vt:lpstr>
      <vt:lpstr>Safety &amp; Compliance Tech – Building Trust by Design</vt:lpstr>
      <vt:lpstr>PowerPoint Presentation</vt:lpstr>
      <vt:lpstr>Innovative solutions- Dual UI system</vt:lpstr>
      <vt:lpstr>UI/UX Visual Overhaul </vt:lpstr>
      <vt:lpstr>PowerPoint Presentation</vt:lpstr>
      <vt:lpstr>Impact Analysis – What Rapido 2.0 Delivers </vt:lpstr>
      <vt:lpstr>   Roadmap </vt:lpstr>
      <vt:lpstr>“Rapido 2.0 isn’t just a reboot — it’s a comeback.”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Title: Rapido 2.0 – Reimagining Safe, Inclusive Urban Mobility  Sub-title: AI-Powered Compliance, Trust &amp; Growth Strategy</dc:title>
  <dc:creator>DEEPAK patro</dc:creator>
  <cp:lastModifiedBy>DEEPAK patro</cp:lastModifiedBy>
  <cp:revision>1</cp:revision>
  <dcterms:created xsi:type="dcterms:W3CDTF">2025-07-09T04:39:27Z</dcterms:created>
  <dcterms:modified xsi:type="dcterms:W3CDTF">2025-07-09T06:52:25Z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